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notesMasterIdLst>
    <p:notesMasterId r:id="rId2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media/>
</file>

<file path=ppt/media/image-1-1.jpg>
</file>

<file path=ppt/media/image-1-2.png>
</file>

<file path=ppt/media/image-1-3.jpg>
</file>

<file path=ppt/media/image-10-1.png>
</file>

<file path=ppt/media/image-10-2.png>
</file>

<file path=ppt/media/image-11-1.png>
</file>

<file path=ppt/media/image-11-2.png>
</file>

<file path=ppt/media/image-12-1.png>
</file>

<file path=ppt/media/image-12-2.png>
</file>

<file path=ppt/media/image-13-1.png>
</file>

<file path=ppt/media/image-13-2.png>
</file>

<file path=ppt/media/image-14-1.png>
</file>

<file path=ppt/media/image-14-2.png>
</file>

<file path=ppt/media/image-15-1.png>
</file>

<file path=ppt/media/image-15-2.png>
</file>

<file path=ppt/media/image-16-1.png>
</file>

<file path=ppt/media/image-16-2.png>
</file>

<file path=ppt/media/image-17-1.jpg>
</file>

<file path=ppt/media/image-17-2.jpg>
</file>

<file path=ppt/media/image-18-1.jpg>
</file>

<file path=ppt/media/image-18-2.jpg>
</file>

<file path=ppt/media/image-18-3.png>
</file>

<file path=ppt/media/image-19-1.png>
</file>

<file path=ppt/media/image-19-2.png>
</file>

<file path=ppt/media/image-20-1.png>
</file>

<file path=ppt/media/image-20-2.png>
</file>

<file path=ppt/media/image-21-1.jpg>
</file>

<file path=ppt/media/image-21-2.jpg>
</file>

<file path=ppt/media/image-22-1.jpg>
</file>

<file path=ppt/media/image-22-2.jpg>
</file>

<file path=ppt/media/image-24-1.png>
</file>

<file path=ppt/media/image-24-2.png>
</file>

<file path=ppt/media/image-25-1.png>
</file>

<file path=ppt/media/image-25-2.png>
</file>

<file path=ppt/media/image-26-1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2.png"/><Relationship Id="rId3" Type="http://schemas.openxmlformats.org/officeDocument/2006/relationships/image" Target="../media/image-1-3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jpg"/><Relationship Id="rId2" Type="http://schemas.openxmlformats.org/officeDocument/2006/relationships/image" Target="../media/image-17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jpg"/><Relationship Id="rId2" Type="http://schemas.openxmlformats.org/officeDocument/2006/relationships/image" Target="../media/image-18-2.jpg"/><Relationship Id="rId3" Type="http://schemas.openxmlformats.org/officeDocument/2006/relationships/image" Target="../media/image-18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image" Target="../media/image-1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image" Target="../media/image-20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jpg"/><Relationship Id="rId2" Type="http://schemas.openxmlformats.org/officeDocument/2006/relationships/image" Target="../media/image-21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jpg"/><Relationship Id="rId2" Type="http://schemas.openxmlformats.org/officeDocument/2006/relationships/image" Target="../media/image-22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image" Target="../media/image-2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image" Target="../media/image-2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2743200" y="1285875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52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guide anticipatorie</a:t>
            </a:r>
            <a:endParaRPr lang="en-US" sz="5200" dirty="0"/>
          </a:p>
        </p:txBody>
      </p:sp>
      <p:sp>
        <p:nvSpPr>
          <p:cNvPr id="3" name="Object2"/>
          <p:cNvSpPr txBox="1"/>
          <p:nvPr/>
        </p:nvSpPr>
        <p:spPr>
          <a:xfrm>
            <a:off x="2743200" y="267462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36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600" dirty="0"/>
          </a:p>
        </p:txBody>
      </p:sp>
      <p:sp>
        <p:nvSpPr>
          <p:cNvPr id="4" name="Object3"/>
          <p:cNvSpPr txBox="1"/>
          <p:nvPr/>
        </p:nvSpPr>
        <p:spPr>
          <a:xfrm>
            <a:off x="2743200" y="3446145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36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Nati per leggere</a:t>
            </a:r>
            <a:endParaRPr lang="en-US" sz="3600" dirty="0"/>
          </a:p>
        </p:txBody>
      </p:sp>
      <p:sp>
        <p:nvSpPr>
          <p:cNvPr id="5" name="Object4"/>
          <p:cNvSpPr txBox="1"/>
          <p:nvPr/>
        </p:nvSpPr>
        <p:spPr>
          <a:xfrm>
            <a:off x="2743200" y="411480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Anna Maria Davoli</a:t>
            </a:r>
            <a:endParaRPr lang="en-US" sz="1350" dirty="0"/>
          </a:p>
        </p:txBody>
      </p:sp>
      <p:sp>
        <p:nvSpPr>
          <p:cNvPr id="6" name="Object5"/>
          <p:cNvSpPr txBox="1"/>
          <p:nvPr/>
        </p:nvSpPr>
        <p:spPr>
          <a:xfrm>
            <a:off x="2743200" y="4371975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9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marzo 2021</a:t>
            </a:r>
            <a:endParaRPr lang="en-US" sz="900" dirty="0"/>
          </a:p>
        </p:txBody>
      </p:sp>
      <p:pic>
        <p:nvPicPr>
          <p:cNvPr id="7" name="Object 6" descr="C:/My/wizzi/stfnbssl/wizzi.documents/packages/anna.beba/.wizzi/documents/marzo21/images/cosie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640" y="1234440"/>
            <a:ext cx="1463040" cy="822960"/>
          </a:xfrm>
          <a:prstGeom prst="rect">
            <a:avLst/>
          </a:prstGeom>
        </p:spPr>
      </p:pic>
      <p:pic>
        <p:nvPicPr>
          <p:cNvPr id="8" name="Object 7" descr="C:/My/wizzi/stfnbssl/wizzi.documents/packages/anna.beba/.wizzi/documents/marzo21/images/bminforma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2160270"/>
            <a:ext cx="1463040" cy="822960"/>
          </a:xfrm>
          <a:prstGeom prst="rect">
            <a:avLst/>
          </a:prstGeom>
        </p:spPr>
      </p:pic>
      <p:pic>
        <p:nvPicPr>
          <p:cNvPr id="9" name="Object 8" descr="C:/My/wizzi/stfnbssl/wizzi.documents/packages/anna.beba/.wizzi/documents/marzo21/images/npl.jp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" y="3086100"/>
            <a:ext cx="1463040" cy="8229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9 mesi/2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9 mesi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 anno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 anno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14 mesi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4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mesi 1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7 m 1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mesi 2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7 m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18 mesi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8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19 mesi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9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20 mesi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Gli inquinanti alimentari</a:t>
            </a:r>
            <a:endParaRPr lang="en-US" sz="14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19545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21 mesi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 pericoli in cucina</a:t>
            </a:r>
            <a:endParaRPr lang="en-US" sz="14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26746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22 mesi</a:t>
            </a:r>
            <a:endParaRPr lang="en-US" sz="16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29832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Il bisogno di fibre</a:t>
            </a:r>
            <a:endParaRPr lang="en-US" sz="1400" dirty="0"/>
          </a:p>
        </p:txBody>
      </p:sp>
      <p:sp>
        <p:nvSpPr>
          <p:cNvPr id="10" name="Object9"/>
          <p:cNvSpPr txBox="1"/>
          <p:nvPr/>
        </p:nvSpPr>
        <p:spPr>
          <a:xfrm>
            <a:off x="914400" y="339471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 anni</a:t>
            </a:r>
            <a:endParaRPr lang="en-US" sz="1600" dirty="0"/>
          </a:p>
        </p:txBody>
      </p:sp>
      <p:sp>
        <p:nvSpPr>
          <p:cNvPr id="11" name="Object10"/>
          <p:cNvSpPr txBox="1"/>
          <p:nvPr/>
        </p:nvSpPr>
        <p:spPr>
          <a:xfrm>
            <a:off x="914400" y="37033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Buone abitudini e strategie per invogliare il tuo bambino a mangiare cibi salutari</a:t>
            </a:r>
            <a:endParaRPr lang="en-US" sz="1400" dirty="0"/>
          </a:p>
        </p:txBody>
      </p:sp>
      <p:sp>
        <p:nvSpPr>
          <p:cNvPr id="12" name="Object11"/>
          <p:cNvSpPr txBox="1"/>
          <p:nvPr/>
        </p:nvSpPr>
        <p:spPr>
          <a:xfrm>
            <a:off x="914400" y="411480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2 mesi</a:t>
            </a:r>
            <a:endParaRPr lang="en-US" sz="1600" dirty="0"/>
          </a:p>
        </p:txBody>
      </p:sp>
      <p:sp>
        <p:nvSpPr>
          <p:cNvPr id="13" name="Object12"/>
          <p:cNvSpPr txBox="1"/>
          <p:nvPr/>
        </p:nvSpPr>
        <p:spPr>
          <a:xfrm>
            <a:off x="914400" y="442341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E se non vuole mangiare frutta e verdura?</a:t>
            </a:r>
            <a:endParaRPr lang="en-US" sz="1400" dirty="0"/>
          </a:p>
        </p:txBody>
      </p:sp>
      <p:pic>
        <p:nvPicPr>
          <p:cNvPr id="14" name="Object 13" descr="C:/My/wizzi/stfnbssl/wizzi.documents/packages/anna.beba/.wizzi/documents/marzo21/images/l'orto dei piccol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011680" cy="1285875"/>
          </a:xfrm>
          <a:prstGeom prst="rect">
            <a:avLst/>
          </a:prstGeom>
        </p:spPr>
      </p:pic>
      <p:pic>
        <p:nvPicPr>
          <p:cNvPr id="15" name="Object 14" descr="C:/My/wizzi/stfnbssl/wizzi.documents/packages/anna.beba/.wizzi/documents/marzo21/images/mangia i piselli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77490"/>
            <a:ext cx="2011680" cy="128587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6 mesi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Cerca di rendere più sani i tuoi piatti preferiti. Leggere un libro aiuta a mangiare cibi sani.</a:t>
            </a:r>
            <a:endParaRPr lang="en-US" sz="14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19545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4 anni e 6 mesi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Come fare per essere un modello sano?</a:t>
            </a:r>
            <a:endParaRPr lang="en-US" sz="14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26746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3 mesi</a:t>
            </a:r>
            <a:endParaRPr lang="en-US" sz="16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29832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Fra i 5 e i 6 anni sarà molto utile un Bilancio di salute dal tuo pediatra</a:t>
            </a:r>
            <a:endParaRPr lang="en-US" sz="1400" dirty="0"/>
          </a:p>
        </p:txBody>
      </p:sp>
      <p:pic>
        <p:nvPicPr>
          <p:cNvPr id="10" name="Object 9" descr="C:/My/wizzi/stfnbssl/wizzi.documents/packages/anna.beba/.wizzi/documents/marzo21/images/musi piatt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028700"/>
            <a:ext cx="1828800" cy="1028700"/>
          </a:xfrm>
          <a:prstGeom prst="rect">
            <a:avLst/>
          </a:prstGeom>
        </p:spPr>
      </p:pic>
      <p:pic>
        <p:nvPicPr>
          <p:cNvPr id="11" name="Object 10" descr="C:/My/wizzi/stfnbssl/wizzi.documents/packages/anna.beba/.wizzi/documents/marzo21/images/è ora di mangiare sano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314575"/>
            <a:ext cx="1828800" cy="1028700"/>
          </a:xfrm>
          <a:prstGeom prst="rect">
            <a:avLst/>
          </a:prstGeom>
        </p:spPr>
      </p:pic>
      <p:pic>
        <p:nvPicPr>
          <p:cNvPr id="12" name="Object 11" descr="C:/My/wizzi/stfnbssl/wizzi.documents/packages/anna.beba/.wizzi/documents/marzo21/images/bminforma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3600450"/>
            <a:ext cx="1828800" cy="10287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9 mesi/1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5a 9 m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App a supporto di genitori e caregiver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Contenuti basati sulle evidenze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7487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Informazioni coerenti con le linee guida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Sviluppate con il supporto di professionisti sanitari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7774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finanziamento adeguato (del Servizio Sanitario)</a:t>
            </a:r>
            <a:endParaRPr lang="en-US" sz="15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32918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Garantiscono che ai genitori vengano fornite risorse credibili e affidabili.</a:t>
            </a:r>
            <a:endParaRPr lang="en-US" sz="15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390906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Content and Quality of Infant Feeding Smartphone Apps: Five-Year Update on a Systematic Search and Evaluation</a:t>
            </a:r>
            <a:endParaRPr lang="en-US" sz="1000" dirty="0"/>
          </a:p>
        </p:txBody>
      </p:sp>
      <p:sp>
        <p:nvSpPr>
          <p:cNvPr id="10" name="Object9"/>
          <p:cNvSpPr txBox="1"/>
          <p:nvPr/>
        </p:nvSpPr>
        <p:spPr>
          <a:xfrm>
            <a:off x="914400" y="411480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Heilok Cheng, et all</a:t>
            </a:r>
            <a:endParaRPr lang="en-US" sz="1000" dirty="0"/>
          </a:p>
        </p:txBody>
      </p:sp>
      <p:sp>
        <p:nvSpPr>
          <p:cNvPr id="11" name="Object10"/>
          <p:cNvSpPr txBox="1"/>
          <p:nvPr/>
        </p:nvSpPr>
        <p:spPr>
          <a:xfrm>
            <a:off x="914400" y="442341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Mobile App, KhunLook, to Support Thai Parents and Caregivers With Child Health Supervision: Development, Validation, and Acceptability Study</a:t>
            </a:r>
            <a:endParaRPr lang="en-US" sz="1000" dirty="0"/>
          </a:p>
        </p:txBody>
      </p:sp>
      <p:sp>
        <p:nvSpPr>
          <p:cNvPr id="12" name="Object11"/>
          <p:cNvSpPr txBox="1"/>
          <p:nvPr/>
        </p:nvSpPr>
        <p:spPr>
          <a:xfrm>
            <a:off x="914400" y="462915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Rosawan Areemit</a:t>
            </a:r>
            <a:endParaRPr lang="en-US" sz="10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9 mesi/2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5a 9m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anni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Coltiva un piccolo orto domestico</a:t>
            </a:r>
            <a:endParaRPr lang="en-US" sz="1400" dirty="0"/>
          </a:p>
        </p:txBody>
      </p:sp>
      <p:pic>
        <p:nvPicPr>
          <p:cNvPr id="6" name="Object 5" descr="C:/My/wizzi/stfnbssl/wizzi.documents/packages/anna.beba/.wizzi/documents/marzo21/images/l'orto dei bimb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011680" cy="1285875"/>
          </a:xfrm>
          <a:prstGeom prst="rect">
            <a:avLst/>
          </a:prstGeom>
        </p:spPr>
      </p:pic>
      <p:pic>
        <p:nvPicPr>
          <p:cNvPr id="7" name="Object 6" descr="C:/My/wizzi/stfnbssl/wizzi.documents/packages/anna.beba/.wizzi/documents/marzo21/images/bimbi orticoltori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77490"/>
            <a:ext cx="2011680" cy="12858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anni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Diventa un critico gastronomico... I momenti speciali a tavola uniscono la famiglia</a:t>
            </a:r>
            <a:endParaRPr lang="en-US" sz="1400" dirty="0"/>
          </a:p>
        </p:txBody>
      </p:sp>
      <p:pic>
        <p:nvPicPr>
          <p:cNvPr id="6" name="Object 5" descr="C:/My/wizzi/stfnbssl/wizzi.documents/packages/anna.beba/.wizzi/documents/marzo21/images/3 cuoch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011680" cy="1285875"/>
          </a:xfrm>
          <a:prstGeom prst="rect">
            <a:avLst/>
          </a:prstGeom>
        </p:spPr>
      </p:pic>
      <p:pic>
        <p:nvPicPr>
          <p:cNvPr id="7" name="Object 6" descr="C:/My/wizzi/stfnbssl/wizzi.documents/packages/anna.beba/.wizzi/documents/marzo21/images/momenti speciali a tavola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77490"/>
            <a:ext cx="2011680" cy="128587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Proposte di libri e ascolti musicali per le varie età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7487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Consigli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Tanti libri di qualità per ogni età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7774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modalità di lettura</a:t>
            </a:r>
            <a:endParaRPr lang="en-US" sz="15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32918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Frequentare la biblioteca</a:t>
            </a:r>
            <a:endParaRPr lang="en-US" sz="15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38061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Frequentare le librerie</a:t>
            </a:r>
            <a:endParaRPr lang="en-US" sz="15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6 mesi, Papà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NpL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4 anni, Dialogico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NpL 3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La App BeBa, un lavoro da implementare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6459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28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i feedback dei genitori</a:t>
            </a:r>
            <a:endParaRPr lang="en-US" sz="28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6746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28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i feedback dei pediatri</a:t>
            </a:r>
            <a:endParaRPr lang="en-US" sz="2800" dirty="0"/>
          </a:p>
        </p:txBody>
      </p:sp>
      <p:pic>
        <p:nvPicPr>
          <p:cNvPr id="8" name="Object 7" descr="C:/My/wizzi/stfnbssl/wizzi.documents/packages/anna.beba/.wizzi/documents/marzo21/images/work in progress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748790"/>
            <a:ext cx="2926080" cy="180022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154305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6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Grazie</a:t>
            </a:r>
            <a:endParaRPr lang="en-US" sz="6000" dirty="0"/>
          </a:p>
        </p:txBody>
      </p:sp>
      <p:sp>
        <p:nvSpPr>
          <p:cNvPr id="3" name="Object2"/>
          <p:cNvSpPr txBox="1"/>
          <p:nvPr/>
        </p:nvSpPr>
        <p:spPr>
          <a:xfrm>
            <a:off x="1828800" y="257175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8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per l'attenzione</a:t>
            </a:r>
            <a:endParaRPr lang="en-US" sz="4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Una App aiuta i genitori?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 genitori apprezzano le mHealth Apps.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7487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Richiedono contatti brevi e ripetuti con informazioni pratiche.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Un programma eHealth di prevenzione dell'obesità infantile incentrato sui genitori può fornire supporto per migliorare l'alimentazione del bambino e l'autoefficacia parentale.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88036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Mobile App, KhunLook, to Support Thai Parents and Caregivers With Child Health Supervision: Development, Validation, and Acceptability Study</a:t>
            </a:r>
            <a:endParaRPr lang="en-US" sz="10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308610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Rosawan Areemit et all</a:t>
            </a:r>
            <a:endParaRPr lang="en-US" sz="10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339471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An Internet-Based Childhood Obesity Prevention Program (Time2bHealthy) for Parents of Preschool-Aged Children.</a:t>
            </a:r>
            <a:endParaRPr lang="en-US" sz="1000" dirty="0"/>
          </a:p>
        </p:txBody>
      </p:sp>
      <p:sp>
        <p:nvSpPr>
          <p:cNvPr id="10" name="Object9"/>
          <p:cNvSpPr txBox="1"/>
          <p:nvPr/>
        </p:nvSpPr>
        <p:spPr>
          <a:xfrm>
            <a:off x="914400" y="360045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Megan L Hammersley et all</a:t>
            </a:r>
            <a:endParaRPr lang="en-US" sz="1000" dirty="0"/>
          </a:p>
        </p:txBody>
      </p:sp>
      <p:sp>
        <p:nvSpPr>
          <p:cNvPr id="11" name="Object10"/>
          <p:cNvSpPr txBox="1"/>
          <p:nvPr/>
        </p:nvSpPr>
        <p:spPr>
          <a:xfrm>
            <a:off x="914400" y="38061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Randomized Controlled Trial J Med Internet Res, 2019 Feb 8;21(2):e11964. Doi: 10.2196/11964.</a:t>
            </a:r>
            <a:endParaRPr lang="en-US" sz="1000" dirty="0"/>
          </a:p>
        </p:txBody>
      </p:sp>
      <p:sp>
        <p:nvSpPr>
          <p:cNvPr id="12" name="Object11"/>
          <p:cNvSpPr txBox="1"/>
          <p:nvPr/>
        </p:nvSpPr>
        <p:spPr>
          <a:xfrm>
            <a:off x="914400" y="411480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systematic evaluation of digital nutrition promotion websites and apps for supporting parents to influence children’s nutrition</a:t>
            </a:r>
            <a:endParaRPr lang="en-US" sz="1000" dirty="0"/>
          </a:p>
        </p:txBody>
      </p:sp>
      <p:sp>
        <p:nvSpPr>
          <p:cNvPr id="13" name="Object12"/>
          <p:cNvSpPr txBox="1"/>
          <p:nvPr/>
        </p:nvSpPr>
        <p:spPr>
          <a:xfrm>
            <a:off x="914400" y="43205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Dorota Zarnowiecki, et all</a:t>
            </a:r>
            <a:endParaRPr lang="en-US" sz="1000" dirty="0"/>
          </a:p>
        </p:txBody>
      </p:sp>
      <p:sp>
        <p:nvSpPr>
          <p:cNvPr id="14" name="Object13"/>
          <p:cNvSpPr txBox="1"/>
          <p:nvPr/>
        </p:nvSpPr>
        <p:spPr>
          <a:xfrm>
            <a:off x="914400" y="452628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International Journal of Behavioral Nutrition and Physical Activity volume 17, Article number: 17 (2020)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nascita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nascita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15 giorni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5 giorn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 mese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 mese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mesi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5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mesi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6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9 mesi/1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9 mesi 1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2023-05-19T14:42:30Z</dcterms:created>
  <dcterms:modified xsi:type="dcterms:W3CDTF">2023-05-19T14:42:30Z</dcterms:modified>
</cp:coreProperties>
</file>